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66" r:id="rId2"/>
  </p:sldIdLst>
  <p:sldSz cx="12192000" cy="6858000"/>
  <p:notesSz cx="6858000" cy="9144000"/>
  <p:embeddedFontLst>
    <p:embeddedFont>
      <p:font typeface="나눔스퀘어라운드 Bold" panose="020B0600000101010101" pitchFamily="50" charset="-127"/>
      <p:bold r:id="rId4"/>
    </p:embeddedFont>
    <p:embeddedFont>
      <p:font typeface="나눔스퀘어라운드 ExtraBold" panose="020B0600000101010101" pitchFamily="50" charset="-127"/>
      <p:bold r:id="rId5"/>
    </p:embeddedFont>
    <p:embeddedFont>
      <p:font typeface="맑은 고딕" panose="020B0503020000020004" pitchFamily="50" charset="-127"/>
      <p:regular r:id="rId6"/>
      <p:bold r:id="rId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572FA"/>
    <a:srgbClr val="745CF9"/>
    <a:srgbClr val="D0EBFC"/>
    <a:srgbClr val="0D97EA"/>
    <a:srgbClr val="C757DA"/>
    <a:srgbClr val="2107BD"/>
    <a:srgbClr val="FDF9F5"/>
    <a:srgbClr val="F4BA7B"/>
    <a:srgbClr val="F7D9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25E5076-3810-47DD-B79F-674D7AD40C01}" styleName="어두운 스타일 1 - 강조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03" autoAdjust="0"/>
    <p:restoredTop sz="95196" autoAdjust="0"/>
  </p:normalViewPr>
  <p:slideViewPr>
    <p:cSldViewPr snapToGrid="0">
      <p:cViewPr varScale="1">
        <p:scale>
          <a:sx n="81" d="100"/>
          <a:sy n="81" d="100"/>
        </p:scale>
        <p:origin x="1066" y="77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openxmlformats.org/officeDocument/2006/relationships/customXml" Target="../customXml/item2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customXml" Target="../customXml/item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Relationship Id="rId14" Type="http://schemas.openxmlformats.org/officeDocument/2006/relationships/customXml" Target="../customXml/item3.xml"/></Relationships>
</file>

<file path=ppt/media/image1.png>
</file>

<file path=ppt/media/image2.png>
</file>

<file path=ppt/media/image3.tmp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63A077-C55B-42C6-BB51-B6358E117283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F830EE-67B6-4E5A-BE4D-D65F58FE28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639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F830EE-67B6-4E5A-BE4D-D65F58FE288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15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DA04F-3D20-44B2-A400-7FD18EE5A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7171D7-CE61-4920-9A4B-2C9E287086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5F84D0-1048-48DC-92C8-E7863C4BD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AEE809-57E2-4020-828E-DFA69FA15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7A6713-02D2-4EBC-915F-251C2F10A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84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C0B873-743F-432F-9DD4-AE7781D53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5979DE-0A0C-4695-8852-6ADB8DAF88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8CFF26-A55D-4FE2-8952-F3012151A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E16EE1-2FC6-4AA6-B96F-894ABFEA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CAD06A-6AEF-4E0D-973E-29214EAC3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954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B32F590-3B0A-49D4-ADF3-82B848200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B24D79-2D29-4AAE-8DDE-976BA0945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F31BAF-F70E-43C3-B2DB-9F7A4129C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02C9BF-0785-42D0-9C98-9BE31758C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3D7EC1-CB21-4603-B122-85745CE88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103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8C4F0-73FC-4635-B8B2-3DCDC791F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AB6AB5-553F-4983-A106-7467D8613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5AF71E-D3BC-4597-81A4-D757D5EB3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BEB360-5DF8-412C-A7AD-C1A18C343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05FCCD-2402-4B9B-A8AA-2E13248EB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496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9EA122-CFE6-4CFD-BBDD-4D6E15C91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0D8B67-B501-4918-8CD4-C13AC678A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A6967E-19E8-450D-9B19-E7BF2F2D1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B5FCF0-763E-48B7-9D1E-25D20DB13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87817B-389E-4AD2-AA89-EC383ADAC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579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0B42B2-7BE8-4BB8-8ABD-01CBAA5F3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7DBB80-55B0-435A-8E23-F5CB8ADBE3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A76917-9C7C-4C70-83C8-12455D0D5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8C0777-9257-4A3D-8829-688D7C1F6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98E15D-6254-40E7-B2AF-A8107162E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01C210-7BF3-40DF-8112-A3744CFB9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932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D97274-17E2-4291-A79F-E1D87B1F8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7A395E-C734-4DB3-9298-30CFD248E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803CF0-7D0E-418E-8AF6-49CF000E8F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BC48444-7162-48FD-9F3F-83420EAD8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E7E765-F82F-45E0-B346-5745584A3F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8F59574-E45E-4BBC-81C9-C1F0845FD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12EC86E-A3C7-4408-9238-5140153C9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42B7DC-0DD9-4741-88ED-2D5AE49CE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866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78B68D-7604-4662-8C31-ECC2506F7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2CB49C-3DF1-4818-AA4A-64E1D1CE7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EEB1D1-3B1D-4312-B7C3-F61A195DC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8FDAD6D-8E8D-4EA9-8FAA-837DD2960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056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6BF6C9A-1474-45D3-945F-572857F92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46EC3B3-859A-4663-9C1F-27BAB64B5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FF87E8-B307-4014-8BD4-501B762B5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070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BB184E-FEDD-4D71-8783-4E4A552CB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B6821B-D430-4568-8C21-9DAF43C69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481C96-1906-455F-B00A-0C444FFC67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40F7E8-0BDB-4DE1-9828-FB2D8E45B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1F51DE-1647-40EC-9E82-114DD148C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2091E1-1DC9-4D66-BE96-F0B6DA687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1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31F8E5-B0E6-4306-BA1C-26AA01432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BE52BD7-67C4-4479-8EA3-2B3894EF5E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ADA0A2-936B-4EF9-A28B-2EDF36748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3A363C-B9A4-485F-99E1-37C9F6BB1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F54A74-E41C-4E82-B300-C16F90DCD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EDDD1-0468-4DBB-9340-5AFC0FD8C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278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B927F1E-CE54-4F9E-A8F4-F69D4F6DC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F77846-7F1B-467F-A239-24CF8C471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1401D4-0D4F-4F42-B1D8-C105E08218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8B9C8-E37B-4CCF-89B4-5359D107BECD}" type="datetimeFigureOut">
              <a:rPr lang="ko-KR" altLang="en-US" smtClean="0"/>
              <a:t>2024-07-25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6A1660-3E6B-46AB-8659-86BF38C76D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A5D297-1B67-4044-B1C3-7D78E8DD1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CA207-3FF7-4998-810C-253FC8E616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69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tmp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DE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30D87558-9A41-4E63-AF99-42CC99AB46E6}"/>
              </a:ext>
            </a:extLst>
          </p:cNvPr>
          <p:cNvSpPr/>
          <p:nvPr/>
        </p:nvSpPr>
        <p:spPr>
          <a:xfrm>
            <a:off x="0" y="3086100"/>
            <a:ext cx="12192000" cy="3701361"/>
          </a:xfrm>
          <a:prstGeom prst="roundRect">
            <a:avLst>
              <a:gd name="adj" fmla="val 0"/>
            </a:avLst>
          </a:prstGeom>
          <a:solidFill>
            <a:srgbClr val="FFF4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92D81D1-9A72-473B-A7E2-7725B36A8280}"/>
              </a:ext>
            </a:extLst>
          </p:cNvPr>
          <p:cNvSpPr/>
          <p:nvPr/>
        </p:nvSpPr>
        <p:spPr>
          <a:xfrm>
            <a:off x="0" y="-5593"/>
            <a:ext cx="12192000" cy="492443"/>
          </a:xfrm>
          <a:prstGeom prst="roundRect">
            <a:avLst>
              <a:gd name="adj" fmla="val 0"/>
            </a:avLst>
          </a:prstGeom>
          <a:solidFill>
            <a:srgbClr val="8572FA"/>
          </a:solidFill>
          <a:effectLst/>
        </p:spPr>
        <p:txBody>
          <a:bodyPr wrap="square" anchor="t">
            <a:spAutoFit/>
          </a:bodyPr>
          <a:lstStyle/>
          <a:p>
            <a:pPr algn="ctr"/>
            <a:r>
              <a:rPr lang="ko-KR" altLang="en-US" sz="2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아이의 상상력을 키워주는 </a:t>
            </a:r>
            <a:r>
              <a:rPr lang="en-US" altLang="ko-KR" sz="2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AI </a:t>
            </a:r>
            <a:r>
              <a:rPr lang="ko-KR" altLang="en-US" sz="2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동화책 서비스 </a:t>
            </a:r>
            <a:r>
              <a:rPr lang="en-US" altLang="ko-KR" sz="2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MEAL</a:t>
            </a:r>
            <a:r>
              <a:rPr lang="ko-KR" altLang="en-US" sz="2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2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KID</a:t>
            </a:r>
            <a:r>
              <a:rPr lang="ko-KR" altLang="en-US" sz="24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​​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218BE36-93F1-4F0F-83E1-17F362F49284}"/>
              </a:ext>
            </a:extLst>
          </p:cNvPr>
          <p:cNvGrpSpPr/>
          <p:nvPr/>
        </p:nvGrpSpPr>
        <p:grpSpPr>
          <a:xfrm>
            <a:off x="528567" y="670182"/>
            <a:ext cx="4008153" cy="2272438"/>
            <a:chOff x="379997" y="836414"/>
            <a:chExt cx="3628441" cy="227243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모서리가 둥근 직사각형 8">
              <a:extLst>
                <a:ext uri="{FF2B5EF4-FFF2-40B4-BE49-F238E27FC236}">
                  <a16:creationId xmlns:a16="http://schemas.microsoft.com/office/drawing/2014/main" id="{9DD917A0-8956-4FCD-9FBC-020967B57740}"/>
                </a:ext>
              </a:extLst>
            </p:cNvPr>
            <p:cNvSpPr/>
            <p:nvPr/>
          </p:nvSpPr>
          <p:spPr>
            <a:xfrm>
              <a:off x="379997" y="1102931"/>
              <a:ext cx="3628441" cy="2005921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타겟 고객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: 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유아교육단체 및 플랫폼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 marL="171450" indent="-1714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BM: 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교육 서비스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400" b="1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[</a:t>
              </a:r>
              <a:r>
                <a:rPr lang="ko-KR" altLang="en-US" sz="1400" b="1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해시태그</a:t>
              </a:r>
              <a:r>
                <a:rPr lang="en-US" altLang="ko-KR" sz="1400" b="1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]</a:t>
              </a:r>
            </a:p>
            <a:p>
              <a:pPr marL="171450" indent="-171450">
                <a:lnSpc>
                  <a:spcPct val="15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300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#</a:t>
              </a:r>
              <a:r>
                <a:rPr lang="ko-KR" altLang="ko-KR" sz="1300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유아교육</a:t>
              </a:r>
              <a:r>
                <a:rPr lang="en-US" altLang="ko-KR" sz="1300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#</a:t>
              </a:r>
              <a:r>
                <a:rPr lang="ko-KR" altLang="ko-KR" sz="1300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동화</a:t>
              </a:r>
              <a:r>
                <a:rPr lang="en-US" altLang="ko-KR" sz="1300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#</a:t>
              </a:r>
              <a:r>
                <a:rPr lang="ko-KR" altLang="ko-KR" sz="1300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참여형</a:t>
              </a:r>
              <a:r>
                <a:rPr lang="en-US" altLang="ko-KR" sz="1300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#GPT #DALL-E #Google Cloud TTS #Web Speech #</a:t>
              </a:r>
              <a:r>
                <a:rPr lang="en-US" altLang="ko-KR" sz="1300" dirty="0" err="1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TfidfVectorizer</a:t>
              </a:r>
              <a:r>
                <a:rPr lang="en-US" altLang="ko-KR" sz="1300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300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   #</a:t>
              </a:r>
              <a:r>
                <a:rPr lang="en-US" altLang="ko-KR" sz="1300" dirty="0" err="1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ChatBot</a:t>
              </a:r>
              <a:r>
                <a:rPr lang="en-US" altLang="ko-KR" sz="1300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#</a:t>
              </a:r>
              <a:r>
                <a:rPr lang="ko-KR" altLang="ko-KR" sz="1300" dirty="0" err="1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동화퀴즈</a:t>
              </a:r>
              <a:r>
                <a:rPr lang="en-US" altLang="ko-KR" sz="1300" dirty="0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#</a:t>
              </a:r>
              <a:r>
                <a:rPr lang="ko-KR" altLang="ko-KR" sz="1300" dirty="0" err="1">
                  <a:solidFill>
                    <a:srgbClr val="745CF9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동화만들기</a:t>
              </a:r>
              <a:endParaRPr lang="ko-KR" altLang="en-US" sz="1300" dirty="0">
                <a:solidFill>
                  <a:srgbClr val="745CF9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43" name="모서리가 둥근 직사각형 7">
              <a:extLst>
                <a:ext uri="{FF2B5EF4-FFF2-40B4-BE49-F238E27FC236}">
                  <a16:creationId xmlns:a16="http://schemas.microsoft.com/office/drawing/2014/main" id="{05885885-7028-47F1-9E96-EFFC72D5F706}"/>
                </a:ext>
              </a:extLst>
            </p:cNvPr>
            <p:cNvSpPr/>
            <p:nvPr/>
          </p:nvSpPr>
          <p:spPr>
            <a:xfrm>
              <a:off x="379997" y="836414"/>
              <a:ext cx="3628441" cy="364362"/>
            </a:xfrm>
            <a:prstGeom prst="roundRect">
              <a:avLst>
                <a:gd name="adj" fmla="val 0"/>
              </a:avLst>
            </a:prstGeom>
            <a:solidFill>
              <a:srgbClr val="F4BA7B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타겟 고객</a:t>
              </a:r>
              <a:r>
                <a:rPr lang="en-US" altLang="ko-KR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/BM</a:t>
              </a:r>
              <a:endPara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7A670584-9E69-4AD1-8CAA-E3218F7ED68C}"/>
              </a:ext>
            </a:extLst>
          </p:cNvPr>
          <p:cNvGrpSpPr/>
          <p:nvPr/>
        </p:nvGrpSpPr>
        <p:grpSpPr>
          <a:xfrm>
            <a:off x="4797336" y="651999"/>
            <a:ext cx="6939003" cy="2304521"/>
            <a:chOff x="3958811" y="836414"/>
            <a:chExt cx="7171273" cy="230452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2" name="모서리가 둥근 직사각형 12">
              <a:extLst>
                <a:ext uri="{FF2B5EF4-FFF2-40B4-BE49-F238E27FC236}">
                  <a16:creationId xmlns:a16="http://schemas.microsoft.com/office/drawing/2014/main" id="{3B77B59E-87D8-41E6-98F1-A2EE6BEC6AB0}"/>
                </a:ext>
              </a:extLst>
            </p:cNvPr>
            <p:cNvSpPr/>
            <p:nvPr/>
          </p:nvSpPr>
          <p:spPr>
            <a:xfrm>
              <a:off x="4976847" y="840878"/>
              <a:ext cx="6153237" cy="2297392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 fontAlgn="base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solidFill>
                    <a:srgbClr val="484036"/>
                  </a:solidFill>
                  <a:highlight>
                    <a:srgbClr val="FFFFDD"/>
                  </a:highlight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서비스 개발 배경</a:t>
              </a:r>
              <a:r>
                <a:rPr lang="en-US" altLang="ko-KR" sz="1200" dirty="0">
                  <a:solidFill>
                    <a:srgbClr val="484036"/>
                  </a:solidFill>
                  <a:highlight>
                    <a:srgbClr val="B9EAFF"/>
                  </a:highlight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​</a:t>
              </a:r>
              <a:br>
                <a:rPr lang="en-US" altLang="ko-KR" sz="1000" dirty="0">
                  <a:solidFill>
                    <a:srgbClr val="484036"/>
                  </a:solidFill>
                  <a:highlight>
                    <a:srgbClr val="B9EAFF"/>
                  </a:highlight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</a:br>
              <a: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1)  IT </a:t>
              </a:r>
              <a:r>
                <a:rPr lang="ko-KR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기술의</a:t>
              </a:r>
              <a: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발전에</a:t>
              </a:r>
              <a: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따라</a:t>
              </a:r>
              <a: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en-US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교육 서비스</a:t>
              </a:r>
              <a:r>
                <a:rPr lang="en-US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산업</a:t>
              </a:r>
              <a:r>
                <a:rPr lang="en-US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급부상</a:t>
              </a:r>
              <a:r>
                <a:rPr lang="en-US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중</a:t>
              </a:r>
              <a: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​</a:t>
              </a:r>
              <a:b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</a:br>
              <a: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2)  </a:t>
              </a:r>
              <a:r>
                <a:rPr lang="ko-KR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동화</a:t>
              </a:r>
              <a: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읽기</a:t>
              </a:r>
              <a: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, </a:t>
              </a:r>
              <a:r>
                <a:rPr lang="ko-KR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만들기</a:t>
              </a:r>
              <a: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활동은</a:t>
              </a:r>
              <a: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아이의</a:t>
              </a:r>
              <a:r>
                <a:rPr lang="en-US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창의력과</a:t>
              </a:r>
              <a:r>
                <a:rPr lang="en-US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사고력을</a:t>
              </a:r>
              <a:r>
                <a:rPr lang="en-US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키울</a:t>
              </a:r>
              <a:r>
                <a:rPr lang="en-US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수</a:t>
              </a:r>
              <a:r>
                <a:rPr lang="en-US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rgbClr val="FF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있음</a:t>
              </a:r>
              <a: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​</a:t>
              </a:r>
            </a:p>
            <a:p>
              <a:pPr marL="171450" indent="-171450" fontAlgn="base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200" dirty="0">
                  <a:solidFill>
                    <a:srgbClr val="484036"/>
                  </a:solidFill>
                  <a:highlight>
                    <a:srgbClr val="FFFFDD"/>
                  </a:highlight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AX </a:t>
              </a:r>
              <a:r>
                <a:rPr lang="ko-KR" altLang="en-US" sz="1200" dirty="0">
                  <a:solidFill>
                    <a:srgbClr val="484036"/>
                  </a:solidFill>
                  <a:highlight>
                    <a:srgbClr val="FFFFDD"/>
                  </a:highlight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서비스 및 기술 설명</a:t>
              </a:r>
              <a:br>
                <a:rPr lang="en-US" altLang="ko-KR" sz="1000" dirty="0">
                  <a:solidFill>
                    <a:srgbClr val="484036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</a:b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1)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원하</a:t>
              </a:r>
              <a:r>
                <a: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는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목소리로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동화를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읽어주고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,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음성으로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 </a:t>
              </a:r>
              <a:r>
                <a: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텍스트 입력 가능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​(Google Cloud TTS, Web Speech)</a:t>
              </a:r>
            </a:p>
            <a:p>
              <a:pPr fontAlgn="base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     2)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읽고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있는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동화에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대한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질의응답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(GPT-4o, </a:t>
              </a:r>
              <a:r>
                <a:rPr lang="en-US" altLang="ko-KR" sz="1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LangChain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)</a:t>
              </a:r>
            </a:p>
            <a:p>
              <a:pPr fontAlgn="base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     3)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동화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내용에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맞는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삽화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자동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생성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및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퀴즈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제공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(GPT-4o, DALL-E 3)</a:t>
              </a:r>
            </a:p>
            <a:p>
              <a:pPr fontAlgn="base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     4)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사용자가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입력한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키워드를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기반으로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새로운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동화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생성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​ (GPT-4o)</a:t>
              </a:r>
            </a:p>
            <a:p>
              <a:pPr fontAlgn="base">
                <a:lnSpc>
                  <a:spcPct val="150000"/>
                </a:lnSpc>
              </a:pP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     5)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읽은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동화의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내용을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AI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로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분석하여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유사한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내용의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동화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</a:t>
              </a:r>
              <a:r>
                <a:rPr lang="ko-KR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추천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​ (</a:t>
              </a:r>
              <a:r>
                <a:rPr lang="en-US" altLang="ko-KR" sz="10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TfidfVectorizer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)</a:t>
              </a:r>
            </a:p>
          </p:txBody>
        </p:sp>
        <p:sp>
          <p:nvSpPr>
            <p:cNvPr id="44" name="모서리가 둥근 직사각형 11">
              <a:extLst>
                <a:ext uri="{FF2B5EF4-FFF2-40B4-BE49-F238E27FC236}">
                  <a16:creationId xmlns:a16="http://schemas.microsoft.com/office/drawing/2014/main" id="{A29B3B7D-EFF5-4EF2-8B19-CFC36E5749B1}"/>
                </a:ext>
              </a:extLst>
            </p:cNvPr>
            <p:cNvSpPr/>
            <p:nvPr/>
          </p:nvSpPr>
          <p:spPr>
            <a:xfrm>
              <a:off x="3958811" y="836414"/>
              <a:ext cx="1018036" cy="2304521"/>
            </a:xfrm>
            <a:prstGeom prst="roundRect">
              <a:avLst>
                <a:gd name="adj" fmla="val 0"/>
              </a:avLst>
            </a:prstGeom>
            <a:solidFill>
              <a:srgbClr val="F4BA7B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74295" tIns="37148" rIns="74295" bIns="3714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프로젝트</a:t>
              </a:r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</a:t>
              </a:r>
              <a:endPara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  <a:p>
              <a:pPr algn="ctr"/>
              <a:r>
                <a:rPr lang="ko-KR" altLang="en-US" dirty="0"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요약</a:t>
              </a:r>
            </a:p>
          </p:txBody>
        </p:sp>
      </p:grpSp>
      <p:pic>
        <p:nvPicPr>
          <p:cNvPr id="18" name="Picture 6">
            <a:extLst>
              <a:ext uri="{FF2B5EF4-FFF2-40B4-BE49-F238E27FC236}">
                <a16:creationId xmlns:a16="http://schemas.microsoft.com/office/drawing/2014/main" id="{418CE037-827B-4DD5-8DF3-D820B98F9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87" y="3586207"/>
            <a:ext cx="4909306" cy="3036493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8BE723E8-3111-4671-B237-12847332F2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68" b="1"/>
          <a:stretch/>
        </p:blipFill>
        <p:spPr>
          <a:xfrm>
            <a:off x="3176269" y="5502855"/>
            <a:ext cx="1621067" cy="93556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7538EE9A-A9BE-450D-97C6-B8DBCD2BAF8A}"/>
              </a:ext>
            </a:extLst>
          </p:cNvPr>
          <p:cNvSpPr/>
          <p:nvPr/>
        </p:nvSpPr>
        <p:spPr>
          <a:xfrm>
            <a:off x="190262" y="6254639"/>
            <a:ext cx="1573851" cy="368062"/>
          </a:xfrm>
          <a:prstGeom prst="roundRect">
            <a:avLst/>
          </a:prstGeom>
          <a:solidFill>
            <a:srgbClr val="8572FA"/>
          </a:solidFill>
          <a:ln w="12700">
            <a:solidFill>
              <a:srgbClr val="FFFFFF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텍스트를 음성으로 </a:t>
            </a:r>
            <a:endParaRPr lang="en-US" altLang="ko-KR" sz="11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듣기 </a:t>
            </a:r>
            <a:r>
              <a:rPr lang="en-US" altLang="ko-KR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(TTS)</a:t>
            </a:r>
            <a:endParaRPr lang="ko-KR" altLang="en-US" sz="11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19" name="모서리가 둥근 직사각형 7">
            <a:extLst>
              <a:ext uri="{FF2B5EF4-FFF2-40B4-BE49-F238E27FC236}">
                <a16:creationId xmlns:a16="http://schemas.microsoft.com/office/drawing/2014/main" id="{6A79309F-3CBF-4A7A-807B-2C57FED3DAFE}"/>
              </a:ext>
            </a:extLst>
          </p:cNvPr>
          <p:cNvSpPr/>
          <p:nvPr/>
        </p:nvSpPr>
        <p:spPr>
          <a:xfrm flipH="1">
            <a:off x="59584" y="3252187"/>
            <a:ext cx="4909306" cy="339813"/>
          </a:xfrm>
          <a:prstGeom prst="roundRect">
            <a:avLst>
              <a:gd name="adj" fmla="val 0"/>
            </a:avLst>
          </a:prstGeom>
          <a:solidFill>
            <a:srgbClr val="F4BA7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AX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서비스 및 기술 설명</a:t>
            </a:r>
          </a:p>
        </p:txBody>
      </p:sp>
      <p:pic>
        <p:nvPicPr>
          <p:cNvPr id="91" name="Picture 6">
            <a:extLst>
              <a:ext uri="{FF2B5EF4-FFF2-40B4-BE49-F238E27FC236}">
                <a16:creationId xmlns:a16="http://schemas.microsoft.com/office/drawing/2014/main" id="{0A3FD485-5162-4A88-8831-383E44D49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4233" y="3554681"/>
            <a:ext cx="3381578" cy="3027848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101" name="Picture 6">
            <a:extLst>
              <a:ext uri="{FF2B5EF4-FFF2-40B4-BE49-F238E27FC236}">
                <a16:creationId xmlns:a16="http://schemas.microsoft.com/office/drawing/2014/main" id="{20E414E3-587E-4FE8-AD34-5EDAF6184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4642" y="3596120"/>
            <a:ext cx="3646200" cy="3014547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124" name="모서리가 둥근 직사각형 7">
            <a:extLst>
              <a:ext uri="{FF2B5EF4-FFF2-40B4-BE49-F238E27FC236}">
                <a16:creationId xmlns:a16="http://schemas.microsoft.com/office/drawing/2014/main" id="{BCB130EB-EFBD-4045-A607-E2D1C94418EA}"/>
              </a:ext>
            </a:extLst>
          </p:cNvPr>
          <p:cNvSpPr/>
          <p:nvPr/>
        </p:nvSpPr>
        <p:spPr>
          <a:xfrm>
            <a:off x="5050406" y="3260555"/>
            <a:ext cx="3367150" cy="339813"/>
          </a:xfrm>
          <a:prstGeom prst="roundRect">
            <a:avLst>
              <a:gd name="adj" fmla="val 0"/>
            </a:avLst>
          </a:prstGeom>
          <a:solidFill>
            <a:srgbClr val="F4BA7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서비스 플로우</a:t>
            </a:r>
          </a:p>
        </p:txBody>
      </p:sp>
      <p:sp>
        <p:nvSpPr>
          <p:cNvPr id="125" name="모서리가 둥근 직사각형 7">
            <a:extLst>
              <a:ext uri="{FF2B5EF4-FFF2-40B4-BE49-F238E27FC236}">
                <a16:creationId xmlns:a16="http://schemas.microsoft.com/office/drawing/2014/main" id="{86165A62-3FBC-4603-BF4C-C6CAD1413341}"/>
              </a:ext>
            </a:extLst>
          </p:cNvPr>
          <p:cNvSpPr/>
          <p:nvPr/>
        </p:nvSpPr>
        <p:spPr>
          <a:xfrm>
            <a:off x="8484642" y="3246929"/>
            <a:ext cx="3646200" cy="339813"/>
          </a:xfrm>
          <a:prstGeom prst="roundRect">
            <a:avLst>
              <a:gd name="adj" fmla="val 0"/>
            </a:avLst>
          </a:prstGeom>
          <a:solidFill>
            <a:srgbClr val="F4BA7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시스템 아키텍처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399A005-9E79-4148-AA0C-00BAC2D02B0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"/>
          <a:stretch/>
        </p:blipFill>
        <p:spPr>
          <a:xfrm>
            <a:off x="8518297" y="3678749"/>
            <a:ext cx="3576508" cy="275966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319D1F9-DF04-4F2E-9F23-2B826B3B93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3620" y="3742472"/>
            <a:ext cx="1785461" cy="149202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01AE635-4751-4E7A-9B05-7C5AA7142D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23070" y="3750272"/>
            <a:ext cx="1049739" cy="14909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B7E7E41-8CCE-41F4-AF72-944A0281531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548" t="1909" r="3778"/>
          <a:stretch/>
        </p:blipFill>
        <p:spPr>
          <a:xfrm>
            <a:off x="1990997" y="5366438"/>
            <a:ext cx="1046480" cy="11975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91" name="사각형: 둥근 모서리 190">
            <a:extLst>
              <a:ext uri="{FF2B5EF4-FFF2-40B4-BE49-F238E27FC236}">
                <a16:creationId xmlns:a16="http://schemas.microsoft.com/office/drawing/2014/main" id="{50C32074-3793-489B-8F6A-D732D523AE42}"/>
              </a:ext>
            </a:extLst>
          </p:cNvPr>
          <p:cNvSpPr/>
          <p:nvPr/>
        </p:nvSpPr>
        <p:spPr>
          <a:xfrm>
            <a:off x="196870" y="5190302"/>
            <a:ext cx="1560871" cy="445618"/>
          </a:xfrm>
          <a:prstGeom prst="roundRect">
            <a:avLst/>
          </a:prstGeom>
          <a:solidFill>
            <a:srgbClr val="8572FA"/>
          </a:solidFill>
          <a:ln w="12700">
            <a:solidFill>
              <a:srgbClr val="FFFFFF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음성 </a:t>
            </a:r>
            <a:r>
              <a:rPr lang="en-US" altLang="ko-KR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OR </a:t>
            </a:r>
            <a:r>
              <a:rPr lang="ko-KR" altLang="en-US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텍스트로 </a:t>
            </a:r>
            <a:endParaRPr lang="en-US" altLang="ko-KR" sz="11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입력 </a:t>
            </a:r>
            <a:r>
              <a:rPr lang="en-US" altLang="ko-KR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(STT)</a:t>
            </a:r>
            <a:endParaRPr lang="ko-KR" altLang="en-US" sz="11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92" name="사각형: 둥근 모서리 191">
            <a:extLst>
              <a:ext uri="{FF2B5EF4-FFF2-40B4-BE49-F238E27FC236}">
                <a16:creationId xmlns:a16="http://schemas.microsoft.com/office/drawing/2014/main" id="{6F6399D8-1A3F-45AB-BDDB-766C55E33ECF}"/>
              </a:ext>
            </a:extLst>
          </p:cNvPr>
          <p:cNvSpPr/>
          <p:nvPr/>
        </p:nvSpPr>
        <p:spPr>
          <a:xfrm>
            <a:off x="196870" y="5721442"/>
            <a:ext cx="1560871" cy="453480"/>
          </a:xfrm>
          <a:prstGeom prst="roundRect">
            <a:avLst/>
          </a:prstGeom>
          <a:solidFill>
            <a:srgbClr val="8572FA"/>
          </a:solidFill>
          <a:ln w="12700">
            <a:solidFill>
              <a:srgbClr val="FFFFFF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사용자 입력 기반 </a:t>
            </a:r>
            <a:endParaRPr lang="en-US" altLang="ko-KR" sz="11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동화 생성 </a:t>
            </a:r>
            <a:r>
              <a:rPr lang="en-US" altLang="ko-KR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(NLG)</a:t>
            </a:r>
            <a:endParaRPr lang="ko-KR" altLang="en-US" sz="11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93" name="사각형: 둥근 모서리 192">
            <a:extLst>
              <a:ext uri="{FF2B5EF4-FFF2-40B4-BE49-F238E27FC236}">
                <a16:creationId xmlns:a16="http://schemas.microsoft.com/office/drawing/2014/main" id="{FD8A8227-68C0-4204-8F5F-F13326453339}"/>
              </a:ext>
            </a:extLst>
          </p:cNvPr>
          <p:cNvSpPr/>
          <p:nvPr/>
        </p:nvSpPr>
        <p:spPr>
          <a:xfrm>
            <a:off x="196870" y="3714363"/>
            <a:ext cx="1560871" cy="386400"/>
          </a:xfrm>
          <a:prstGeom prst="roundRect">
            <a:avLst/>
          </a:prstGeom>
          <a:solidFill>
            <a:srgbClr val="8572FA"/>
          </a:solidFill>
          <a:ln w="12700">
            <a:solidFill>
              <a:srgbClr val="FFFFFF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동화 삽화 생성 </a:t>
            </a:r>
            <a:r>
              <a:rPr lang="en-US" altLang="ko-KR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(TTI)</a:t>
            </a:r>
            <a:endParaRPr lang="ko-KR" altLang="en-US" sz="11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98" name="사각형: 둥근 모서리 197">
            <a:extLst>
              <a:ext uri="{FF2B5EF4-FFF2-40B4-BE49-F238E27FC236}">
                <a16:creationId xmlns:a16="http://schemas.microsoft.com/office/drawing/2014/main" id="{B742BEFF-B2F8-4090-990E-103992CCF13A}"/>
              </a:ext>
            </a:extLst>
          </p:cNvPr>
          <p:cNvSpPr/>
          <p:nvPr/>
        </p:nvSpPr>
        <p:spPr>
          <a:xfrm>
            <a:off x="196870" y="4175477"/>
            <a:ext cx="1560871" cy="386400"/>
          </a:xfrm>
          <a:prstGeom prst="roundRect">
            <a:avLst/>
          </a:prstGeom>
          <a:solidFill>
            <a:srgbClr val="8572FA"/>
          </a:solidFill>
          <a:ln w="12700">
            <a:solidFill>
              <a:srgbClr val="FFFFFF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Chatbot</a:t>
            </a:r>
            <a:r>
              <a:rPr lang="ko-KR" altLang="en-US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사용 </a:t>
            </a:r>
            <a:endParaRPr lang="en-US" altLang="ko-KR" sz="11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en-US" altLang="ko-KR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en-US" altLang="ko-KR" sz="11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LangChain</a:t>
            </a:r>
            <a:r>
              <a:rPr lang="en-US" altLang="ko-KR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  <a:endParaRPr lang="ko-KR" altLang="en-US" sz="11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09E992B0-10FF-41EE-8A24-078A509814B2}"/>
              </a:ext>
            </a:extLst>
          </p:cNvPr>
          <p:cNvSpPr/>
          <p:nvPr/>
        </p:nvSpPr>
        <p:spPr>
          <a:xfrm>
            <a:off x="196870" y="4659161"/>
            <a:ext cx="1560871" cy="445618"/>
          </a:xfrm>
          <a:prstGeom prst="roundRect">
            <a:avLst/>
          </a:prstGeom>
          <a:solidFill>
            <a:srgbClr val="8572FA"/>
          </a:solidFill>
          <a:ln w="12700">
            <a:solidFill>
              <a:srgbClr val="FFFFFF"/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읽은 동화를 바탕으로 </a:t>
            </a:r>
            <a:endParaRPr lang="en-US" altLang="ko-KR" sz="11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11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동화 추천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E5205EE-E453-4D61-9CDA-D5EA981324B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4" r="22603" b="2376"/>
          <a:stretch/>
        </p:blipFill>
        <p:spPr>
          <a:xfrm>
            <a:off x="10700019" y="670182"/>
            <a:ext cx="1036320" cy="684053"/>
          </a:xfrm>
          <a:prstGeom prst="rect">
            <a:avLst/>
          </a:prstGeom>
        </p:spPr>
      </p:pic>
      <p:pic>
        <p:nvPicPr>
          <p:cNvPr id="1026" name="Picture 2" descr="https://documents.lucid.app/documents/5896eeb5-d1e8-432b-a0f8-92baef063c56/pages/0_0?a=3186&amp;x=-1697&amp;y=284&amp;w=2148&amp;h=1802&amp;store=1&amp;accept=image%2F*&amp;auth=LCA%203c31d951d51fabd52a562877aa5cc3c30e68e34ef145ed879503394cd497f80c-ts%3D1721872069">
            <a:extLst>
              <a:ext uri="{FF2B5EF4-FFF2-40B4-BE49-F238E27FC236}">
                <a16:creationId xmlns:a16="http://schemas.microsoft.com/office/drawing/2014/main" id="{0A728440-4495-4043-A240-CE82B5982E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4" t="4515" r="3456"/>
          <a:stretch/>
        </p:blipFill>
        <p:spPr bwMode="auto">
          <a:xfrm>
            <a:off x="5112665" y="3678749"/>
            <a:ext cx="3243421" cy="2821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8890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60D10E61631694FA49A0BB132DC1575" ma:contentTypeVersion="11" ma:contentTypeDescription="새 문서를 만듭니다." ma:contentTypeScope="" ma:versionID="6c098e235e0c35bc6e49a9f44a384cd7">
  <xsd:schema xmlns:xsd="http://www.w3.org/2001/XMLSchema" xmlns:xs="http://www.w3.org/2001/XMLSchema" xmlns:p="http://schemas.microsoft.com/office/2006/metadata/properties" xmlns:ns2="3219059b-d47c-4b84-98dc-3ac922215d24" targetNamespace="http://schemas.microsoft.com/office/2006/metadata/properties" ma:root="true" ma:fieldsID="2ba677f0c61a970e477d7cc9877a5c06" ns2:_="">
    <xsd:import namespace="3219059b-d47c-4b84-98dc-3ac922215d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19059b-d47c-4b84-98dc-3ac922215d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이미지 태그" ma:readOnly="false" ma:fieldId="{5cf76f15-5ced-4ddc-b409-7134ff3c332f}" ma:taxonomyMulti="true" ma:sspId="f1fa32a7-7a11-4d23-adca-71b1597c76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219059b-d47c-4b84-98dc-3ac922215d2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328AFFC-A423-4DFA-9BF3-E8DCC8D880EA}"/>
</file>

<file path=customXml/itemProps2.xml><?xml version="1.0" encoding="utf-8"?>
<ds:datastoreItem xmlns:ds="http://schemas.openxmlformats.org/officeDocument/2006/customXml" ds:itemID="{965EE0B8-9769-4DB2-9033-B086F6B03368}"/>
</file>

<file path=customXml/itemProps3.xml><?xml version="1.0" encoding="utf-8"?>
<ds:datastoreItem xmlns:ds="http://schemas.openxmlformats.org/officeDocument/2006/customXml" ds:itemID="{0C59346D-3E3A-46AC-9C4C-9928286BA0D6}"/>
</file>

<file path=docProps/app.xml><?xml version="1.0" encoding="utf-8"?>
<Properties xmlns="http://schemas.openxmlformats.org/officeDocument/2006/extended-properties" xmlns:vt="http://schemas.openxmlformats.org/officeDocument/2006/docPropsVTypes">
  <TotalTime>2258</TotalTime>
  <Words>225</Words>
  <Application>Microsoft Office PowerPoint</Application>
  <PresentationFormat>와이드스크린</PresentationFormat>
  <Paragraphs>30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Arial</vt:lpstr>
      <vt:lpstr>나눔스퀘어라운드 Bold</vt:lpstr>
      <vt:lpstr>맑은 고딕</vt:lpstr>
      <vt:lpstr>Wingdings</vt:lpstr>
      <vt:lpstr>나눔스퀘어라운드 ExtraBold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김가은</dc:creator>
  <cp:lastModifiedBy>김가은</cp:lastModifiedBy>
  <cp:revision>138</cp:revision>
  <dcterms:created xsi:type="dcterms:W3CDTF">2024-07-18T02:19:04Z</dcterms:created>
  <dcterms:modified xsi:type="dcterms:W3CDTF">2024-07-25T14:45:31Z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0x010100260D10E61631694FA49A0BB132DC1575</vt:lpwstr>
  </property>
</Properties>
</file>

<file path=docProps/thumbnail.jpeg>
</file>